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79" r:id="rId2"/>
    <p:sldId id="380" r:id="rId3"/>
    <p:sldId id="395" r:id="rId4"/>
    <p:sldId id="406" r:id="rId5"/>
    <p:sldId id="396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05" r:id="rId15"/>
    <p:sldId id="382" r:id="rId16"/>
    <p:sldId id="391" r:id="rId17"/>
    <p:sldId id="393" r:id="rId18"/>
    <p:sldId id="392" r:id="rId19"/>
    <p:sldId id="381" r:id="rId20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F2"/>
    <a:srgbClr val="FFFFFF"/>
    <a:srgbClr val="FDCBE0"/>
    <a:srgbClr val="EAE9E6"/>
    <a:srgbClr val="00FF00"/>
    <a:srgbClr val="FEF472"/>
    <a:srgbClr val="009A46"/>
    <a:srgbClr val="B9B9B7"/>
    <a:srgbClr val="99FF33"/>
    <a:srgbClr val="13F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5972" autoAdjust="0"/>
  </p:normalViewPr>
  <p:slideViewPr>
    <p:cSldViewPr>
      <p:cViewPr varScale="1">
        <p:scale>
          <a:sx n="112" d="100"/>
          <a:sy n="112" d="100"/>
        </p:scale>
        <p:origin x="37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&#1060;&#1054;%2020018\&#1048;&#1089;&#1087;&#1086;&#1083;&#1085;&#1077;&#1085;&#1080;&#1077;%202021\&#1055;&#1088;&#1077;&#1079;&#1077;&#1085;&#1090;&#1072;&#1094;&#1080;&#1103;\&#1044;&#1080;&#1072;&#1075;&#1088;&#1072;&#1084;&#1084;&#1099;%20&#1079;&#1072;%202021%20&#1075;&#1086;&#1076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041984193821626"/>
          <c:y val="0.18070946034005775"/>
          <c:w val="0.47326097955288521"/>
          <c:h val="0.4761987088785276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'доходы утв.+исп. (1 сл.)'!$B$7</c:f>
              <c:strCache>
                <c:ptCount val="1"/>
                <c:pt idx="0">
                  <c:v>Доходы бюджета, всего: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сл.)'!$C$7:$D$7</c:f>
              <c:numCache>
                <c:formatCode>#,##0.00</c:formatCode>
                <c:ptCount val="2"/>
                <c:pt idx="0">
                  <c:v>660649980.71000004</c:v>
                </c:pt>
                <c:pt idx="1">
                  <c:v>626439785.54999995</c:v>
                </c:pt>
              </c:numCache>
            </c:numRef>
          </c:val>
        </c:ser>
        <c:ser>
          <c:idx val="1"/>
          <c:order val="1"/>
          <c:tx>
            <c:strRef>
              <c:f>'доходы утв.+исп. (1 сл.)'!$B$8</c:f>
              <c:strCache>
                <c:ptCount val="1"/>
                <c:pt idx="0">
                  <c:v>из них: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сл.)'!$C$8:$D$8</c:f>
            </c:numRef>
          </c:val>
        </c:ser>
        <c:ser>
          <c:idx val="2"/>
          <c:order val="2"/>
          <c:tx>
            <c:strRef>
              <c:f>'доходы утв.+исп. (1 сл.)'!$B$9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сл.)'!$C$9:$D$9</c:f>
            </c:numRef>
          </c:val>
        </c:ser>
        <c:ser>
          <c:idx val="3"/>
          <c:order val="3"/>
          <c:tx>
            <c:strRef>
              <c:f>'доходы утв.+исп. (1 сл.)'!$B$10</c:f>
              <c:strCache>
                <c:ptCount val="1"/>
                <c:pt idx="0">
                  <c:v>из низ: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сл.)'!$C$10:$D$10</c:f>
            </c:numRef>
          </c:val>
        </c:ser>
        <c:ser>
          <c:idx val="4"/>
          <c:order val="4"/>
          <c:tx>
            <c:strRef>
              <c:f>'доходы утв.+исп. (1 сл.)'!$B$11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сл.)'!$C$11:$D$11</c:f>
              <c:numCache>
                <c:formatCode>#,##0.00</c:formatCode>
                <c:ptCount val="2"/>
                <c:pt idx="0">
                  <c:v>75911659.900000006</c:v>
                </c:pt>
                <c:pt idx="1">
                  <c:v>75944140.150000006</c:v>
                </c:pt>
              </c:numCache>
            </c:numRef>
          </c:val>
        </c:ser>
        <c:ser>
          <c:idx val="5"/>
          <c:order val="5"/>
          <c:tx>
            <c:strRef>
              <c:f>'доходы утв.+исп. (1 сл.)'!$B$12</c:f>
              <c:strCache>
                <c:ptCount val="1"/>
                <c:pt idx="0">
                  <c:v>в том числе: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сл.)'!$C$12:$D$12</c:f>
              <c:numCache>
                <c:formatCode>General</c:formatCode>
                <c:ptCount val="2"/>
              </c:numCache>
            </c:numRef>
          </c:val>
        </c:ser>
        <c:ser>
          <c:idx val="6"/>
          <c:order val="6"/>
          <c:tx>
            <c:strRef>
              <c:f>'доходы утв.+исп. (1 сл.)'!$B$13</c:f>
              <c:strCache>
                <c:ptCount val="1"/>
                <c:pt idx="0">
                  <c:v>налоги на прибыль, доходы 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сл.)'!$C$13:$D$13</c:f>
              <c:numCache>
                <c:formatCode>#,##0.00</c:formatCode>
                <c:ptCount val="2"/>
                <c:pt idx="0">
                  <c:v>70565780</c:v>
                </c:pt>
                <c:pt idx="1">
                  <c:v>70771292.140000001</c:v>
                </c:pt>
              </c:numCache>
            </c:numRef>
          </c:val>
        </c:ser>
        <c:ser>
          <c:idx val="7"/>
          <c:order val="7"/>
          <c:tx>
            <c:strRef>
              <c:f>'доходы утв.+исп. (1 сл.)'!$B$14</c:f>
              <c:strCache>
                <c:ptCount val="1"/>
                <c:pt idx="0">
                  <c:v>налоги на товары (работы, услуги) 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сл.)'!$C$14:$D$14</c:f>
              <c:numCache>
                <c:formatCode>#,##0.00</c:formatCode>
                <c:ptCount val="2"/>
                <c:pt idx="0">
                  <c:v>2553600</c:v>
                </c:pt>
                <c:pt idx="1">
                  <c:v>2416333.1800000002</c:v>
                </c:pt>
              </c:numCache>
            </c:numRef>
          </c:val>
        </c:ser>
        <c:ser>
          <c:idx val="8"/>
          <c:order val="8"/>
          <c:tx>
            <c:strRef>
              <c:f>'доходы утв.+исп. (1 сл.)'!$B$15</c:f>
              <c:strCache>
                <c:ptCount val="1"/>
                <c:pt idx="0">
                  <c:v>налог на совокупный доход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сл.)'!$C$15:$D$15</c:f>
              <c:numCache>
                <c:formatCode>#,##0.00</c:formatCode>
                <c:ptCount val="2"/>
                <c:pt idx="0">
                  <c:v>1782279.9</c:v>
                </c:pt>
                <c:pt idx="1">
                  <c:v>1743354.86</c:v>
                </c:pt>
              </c:numCache>
            </c:numRef>
          </c:val>
        </c:ser>
        <c:ser>
          <c:idx val="9"/>
          <c:order val="9"/>
          <c:tx>
            <c:strRef>
              <c:f>'доходы утв.+исп. (1 сл.)'!$B$16</c:f>
              <c:strCache>
                <c:ptCount val="1"/>
                <c:pt idx="0">
                  <c:v>налог на имущество 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8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8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8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сл.)'!$C$16:$D$16</c:f>
              <c:numCache>
                <c:formatCode>#,##0.00</c:formatCode>
                <c:ptCount val="2"/>
                <c:pt idx="0">
                  <c:v>69000</c:v>
                </c:pt>
                <c:pt idx="1">
                  <c:v>66603.72</c:v>
                </c:pt>
              </c:numCache>
            </c:numRef>
          </c:val>
        </c:ser>
        <c:ser>
          <c:idx val="10"/>
          <c:order val="10"/>
          <c:tx>
            <c:strRef>
              <c:f>'доходы утв.+исп. (1 сл.)'!$B$17</c:f>
              <c:strCache>
                <c:ptCount val="1"/>
                <c:pt idx="0">
                  <c:v>государственная пошлина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8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8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8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сл.)'!$C$17:$D$17</c:f>
              <c:numCache>
                <c:formatCode>#,##0.00</c:formatCode>
                <c:ptCount val="2"/>
                <c:pt idx="0">
                  <c:v>941000</c:v>
                </c:pt>
                <c:pt idx="1">
                  <c:v>946556.25</c:v>
                </c:pt>
              </c:numCache>
            </c:numRef>
          </c:val>
        </c:ser>
        <c:ser>
          <c:idx val="11"/>
          <c:order val="11"/>
          <c:tx>
            <c:strRef>
              <c:f>'доходы утв.+исп. (1 сл.)'!$B$18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8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8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8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сл.)'!$C$18:$D$18</c:f>
              <c:numCache>
                <c:formatCode>#,##0.00</c:formatCode>
                <c:ptCount val="2"/>
                <c:pt idx="0">
                  <c:v>15835188.43</c:v>
                </c:pt>
                <c:pt idx="1">
                  <c:v>15804800.859999999</c:v>
                </c:pt>
              </c:numCache>
            </c:numRef>
          </c:val>
        </c:ser>
        <c:ser>
          <c:idx val="12"/>
          <c:order val="12"/>
          <c:tx>
            <c:strRef>
              <c:f>'доходы утв.+исп. (1 сл.)'!$B$19</c:f>
              <c:strCache>
                <c:ptCount val="1"/>
                <c:pt idx="0">
                  <c:v>в том числе: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60000"/>
                    <a:lumOff val="4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60000"/>
                    <a:lumOff val="4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60000"/>
                    <a:lumOff val="4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сл.)'!$C$19:$D$19</c:f>
              <c:numCache>
                <c:formatCode>General</c:formatCode>
                <c:ptCount val="2"/>
              </c:numCache>
            </c:numRef>
          </c:val>
        </c:ser>
        <c:ser>
          <c:idx val="13"/>
          <c:order val="13"/>
          <c:tx>
            <c:strRef>
              <c:f>'доходы утв.+исп. (1 сл.)'!$B$20</c:f>
              <c:strCache>
                <c:ptCount val="1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lumOff val="4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lumOff val="4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Off val="4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сл.)'!$C$20:$D$20</c:f>
              <c:numCache>
                <c:formatCode>#,##0.00</c:formatCode>
                <c:ptCount val="2"/>
                <c:pt idx="0">
                  <c:v>12906000</c:v>
                </c:pt>
                <c:pt idx="1">
                  <c:v>12939316.199999999</c:v>
                </c:pt>
              </c:numCache>
            </c:numRef>
          </c:val>
        </c:ser>
        <c:ser>
          <c:idx val="14"/>
          <c:order val="14"/>
          <c:tx>
            <c:strRef>
              <c:f>'доходы утв.+исп. (1 сл.)'!$B$21</c:f>
              <c:strCache>
                <c:ptCount val="1"/>
                <c:pt idx="0">
                  <c:v>платежи при пользовании природными ресурсами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lumOff val="4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lumOff val="4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Off val="4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сл.)'!$C$21:$D$21</c:f>
              <c:numCache>
                <c:formatCode>#,##0.00</c:formatCode>
                <c:ptCount val="2"/>
                <c:pt idx="0">
                  <c:v>232594.43</c:v>
                </c:pt>
                <c:pt idx="1">
                  <c:v>169732.73</c:v>
                </c:pt>
              </c:numCache>
            </c:numRef>
          </c:val>
        </c:ser>
        <c:ser>
          <c:idx val="15"/>
          <c:order val="15"/>
          <c:tx>
            <c:strRef>
              <c:f>'доходы утв.+исп. (1 сл.)'!$B$22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5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5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5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сл.)'!$C$22:$D$22</c:f>
              <c:numCache>
                <c:formatCode>#,##0.00</c:formatCode>
                <c:ptCount val="2"/>
                <c:pt idx="0">
                  <c:v>2686000</c:v>
                </c:pt>
                <c:pt idx="1">
                  <c:v>2685463.92</c:v>
                </c:pt>
              </c:numCache>
            </c:numRef>
          </c:val>
        </c:ser>
        <c:ser>
          <c:idx val="16"/>
          <c:order val="16"/>
          <c:tx>
            <c:strRef>
              <c:f>'доходы утв.+исп. (1 сл.)'!$B$23</c:f>
              <c:strCache>
                <c:ptCount val="1"/>
                <c:pt idx="0">
                  <c:v>штрафы, санкции, возмещение ущерба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5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5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5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сл.)'!$C$23:$D$23</c:f>
              <c:numCache>
                <c:formatCode>#,##0.00</c:formatCode>
                <c:ptCount val="2"/>
                <c:pt idx="0">
                  <c:v>10594</c:v>
                </c:pt>
                <c:pt idx="1">
                  <c:v>10288.01</c:v>
                </c:pt>
              </c:numCache>
            </c:numRef>
          </c:val>
        </c:ser>
        <c:ser>
          <c:idx val="17"/>
          <c:order val="17"/>
          <c:tx>
            <c:strRef>
              <c:f>'доходы утв.+исп. (1 сл.)'!$B$24</c:f>
              <c:strCache>
                <c:ptCount val="1"/>
                <c:pt idx="0">
                  <c:v>Безвозмездные поступления от других бюджетов бюджетной системы Российской Федерации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5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5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5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сл.)'!$C$24:$D$24</c:f>
              <c:numCache>
                <c:formatCode>#,##0.00</c:formatCode>
                <c:ptCount val="2"/>
                <c:pt idx="0">
                  <c:v>568903132.38</c:v>
                </c:pt>
                <c:pt idx="1">
                  <c:v>534561471.13</c:v>
                </c:pt>
              </c:numCache>
            </c:numRef>
          </c:val>
        </c:ser>
        <c:ser>
          <c:idx val="18"/>
          <c:order val="18"/>
          <c:tx>
            <c:strRef>
              <c:f>'доходы утв.+исп. (1 сл.)'!$B$25</c:f>
              <c:strCache>
                <c:ptCount val="1"/>
                <c:pt idx="0">
                  <c:v>Дотации бюджетам бюджетной системы Российской Федерации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70000"/>
                    <a:lumOff val="3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70000"/>
                    <a:lumOff val="3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70000"/>
                    <a:lumOff val="3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сл.)'!$C$25:$D$25</c:f>
              <c:numCache>
                <c:formatCode>#,##0.00</c:formatCode>
                <c:ptCount val="2"/>
                <c:pt idx="0">
                  <c:v>227310892</c:v>
                </c:pt>
                <c:pt idx="1">
                  <c:v>227310892</c:v>
                </c:pt>
              </c:numCache>
            </c:numRef>
          </c:val>
        </c:ser>
        <c:ser>
          <c:idx val="19"/>
          <c:order val="19"/>
          <c:tx>
            <c:strRef>
              <c:f>'доходы утв.+исп. (1 сл.)'!$B$26</c:f>
              <c:strCache>
                <c:ptCount val="1"/>
                <c:pt idx="0">
                  <c:v>Субсидии бюджетам бюджетной системы Российской Федерации (межбюджетные субсидии)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70000"/>
                    <a:lumOff val="3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70000"/>
                    <a:lumOff val="3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70000"/>
                    <a:lumOff val="3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сл.)'!$C$26:$D$26</c:f>
              <c:numCache>
                <c:formatCode>#,##0.00</c:formatCode>
                <c:ptCount val="2"/>
                <c:pt idx="0">
                  <c:v>63854495.810000002</c:v>
                </c:pt>
                <c:pt idx="1">
                  <c:v>57376743.450000003</c:v>
                </c:pt>
              </c:numCache>
            </c:numRef>
          </c:val>
        </c:ser>
        <c:ser>
          <c:idx val="20"/>
          <c:order val="20"/>
          <c:tx>
            <c:strRef>
              <c:f>'доходы утв.+исп. (1 сл.)'!$B$27</c:f>
              <c:strCache>
                <c:ptCount val="1"/>
                <c:pt idx="0">
                  <c:v>Субвенции бюджетам бюджетной системы Российской Федерации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70000"/>
                    <a:lumOff val="3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70000"/>
                    <a:lumOff val="3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70000"/>
                    <a:lumOff val="3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сл.)'!$C$27:$D$27</c:f>
              <c:numCache>
                <c:formatCode>#,##0.00</c:formatCode>
                <c:ptCount val="2"/>
                <c:pt idx="0">
                  <c:v>189195832.56999999</c:v>
                </c:pt>
                <c:pt idx="1">
                  <c:v>185911909.28999999</c:v>
                </c:pt>
              </c:numCache>
            </c:numRef>
          </c:val>
        </c:ser>
        <c:ser>
          <c:idx val="21"/>
          <c:order val="21"/>
          <c:tx>
            <c:strRef>
              <c:f>'доходы утв.+исп. (1 сл.)'!$B$28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7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7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7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cat>
            <c:strRef>
              <c:f>'доходы утв.+исп. (1 сл.)'!$C$6:$D$6</c:f>
              <c:strCache>
                <c:ptCount val="2"/>
                <c:pt idx="0">
                  <c:v>Утверждено, (руб.)</c:v>
                </c:pt>
                <c:pt idx="1">
                  <c:v>Исполнено, (руб.)</c:v>
                </c:pt>
              </c:strCache>
            </c:strRef>
          </c:cat>
          <c:val>
            <c:numRef>
              <c:f>'доходы утв.+исп. (1 сл.)'!$C$28:$D$28</c:f>
              <c:numCache>
                <c:formatCode>#,##0.00</c:formatCode>
                <c:ptCount val="2"/>
                <c:pt idx="0">
                  <c:v>88541912</c:v>
                </c:pt>
                <c:pt idx="1">
                  <c:v>63961926.390000001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128859288"/>
        <c:axId val="128859672"/>
        <c:axId val="128814808"/>
      </c:bar3DChart>
      <c:catAx>
        <c:axId val="128859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28859672"/>
        <c:crosses val="autoZero"/>
        <c:auto val="1"/>
        <c:lblAlgn val="ctr"/>
        <c:lblOffset val="100"/>
        <c:noMultiLvlLbl val="0"/>
      </c:catAx>
      <c:valAx>
        <c:axId val="128859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28859288"/>
        <c:crosses val="autoZero"/>
        <c:crossBetween val="between"/>
      </c:valAx>
      <c:serAx>
        <c:axId val="12881480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8859672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5767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0" tIns="45429" rIns="90860" bIns="45429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0297" y="0"/>
            <a:ext cx="2945767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0" tIns="45429" rIns="90860" bIns="45429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7E90D31-668F-4A0A-92A6-2746BC7983F2}" type="datetimeFigureOut">
              <a:rPr lang="ru-RU"/>
              <a:pPr>
                <a:defRPr/>
              </a:pPr>
              <a:t>05.04.2022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6" tIns="45440" rIns="90886" bIns="4544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8801" y="4690905"/>
            <a:ext cx="5440075" cy="444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0" tIns="45429" rIns="90860" bIns="45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1" y="9380221"/>
            <a:ext cx="2945767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0" tIns="45429" rIns="90860" bIns="45429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0297" y="9380221"/>
            <a:ext cx="2945767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60" tIns="45429" rIns="90860" bIns="45429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022EA1-010E-4D21-B35E-79CB46FB78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125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Департамент экономического развития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dirty="0"/>
              <a:t>Основные параметры прогноза социально-экономического развития области на 2009-2011 г.г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С.Семенов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C4D475-D40F-4E29-90E9-C4610A89C65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dirty="0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0275" y="739775"/>
            <a:ext cx="4935538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689316"/>
            <a:ext cx="4985392" cy="4444683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205613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Департамент экономического развития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dirty="0"/>
              <a:t>Основные параметры прогноза социально-экономического развития области на 2009-2011 г.г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С.Семенов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F0B027-AEF3-4FE2-9BD9-F3971BE61D0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dirty="0" smtClean="0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0275" y="739775"/>
            <a:ext cx="4935538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689316"/>
            <a:ext cx="4985392" cy="4444683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843625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41E80E-E54F-4D9C-9995-CC0B8040CF6B}" type="slidenum">
              <a:rPr lang="ru-RU" smtClean="0"/>
              <a:pPr>
                <a:defRPr/>
              </a:pPr>
              <a:t>19</a:t>
            </a:fld>
            <a:endParaRPr lang="ru-RU" dirty="0" smtClean="0"/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850297" y="9380221"/>
            <a:ext cx="2945767" cy="4924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846" tIns="45926" rIns="91846" bIns="45926" anchor="b"/>
          <a:lstStyle/>
          <a:p>
            <a:pPr algn="r">
              <a:defRPr/>
            </a:pPr>
            <a:fld id="{17BD3417-973E-4F67-9601-26729315785C}" type="slidenum">
              <a:rPr lang="ru-RU" sz="1200">
                <a:latin typeface="+mn-lt"/>
                <a:cs typeface="+mn-cs"/>
              </a:rPr>
              <a:pPr algn="r">
                <a:defRPr/>
              </a:pPr>
              <a:t>19</a:t>
            </a:fld>
            <a:endParaRPr lang="ru-RU" sz="1200" dirty="0">
              <a:latin typeface="+mn-lt"/>
              <a:cs typeface="+mn-cs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0275" y="739775"/>
            <a:ext cx="4935538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2" y="4689316"/>
            <a:ext cx="4985392" cy="4444683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56381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36122-1007-41AF-B93E-23BE88C48147}" type="datetimeFigureOut">
              <a:rPr lang="ru-RU"/>
              <a:pPr>
                <a:defRPr/>
              </a:pPr>
              <a:t>05.04.2022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98DBC-B474-4888-98AE-CE5BB358C7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09EFA-A84A-4867-8539-1A8468AB1F5E}" type="datetimeFigureOut">
              <a:rPr lang="ru-RU"/>
              <a:pPr>
                <a:defRPr/>
              </a:pPr>
              <a:t>05.04.2022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31D82-6F75-410F-853B-85AB3FEA7D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7C8A5-1EB6-448F-A372-C83AA4549936}" type="datetimeFigureOut">
              <a:rPr lang="ru-RU"/>
              <a:pPr>
                <a:defRPr/>
              </a:pPr>
              <a:t>05.04.2022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89AA0-7FBA-426B-AE1C-29BC890A58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95BAB-00F2-41A4-9EF1-4463D1ED1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21C70-3060-42E6-BE18-1BCA11BAA851}" type="datetimeFigureOut">
              <a:rPr lang="ru-RU"/>
              <a:pPr>
                <a:defRPr/>
              </a:pPr>
              <a:t>05.04.2022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0EDF1-CB89-4F2A-BC85-D16E9E9DF7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7FE7-DDCC-4F5A-AAB4-F8714D5D0BE3}" type="datetimeFigureOut">
              <a:rPr lang="ru-RU"/>
              <a:pPr>
                <a:defRPr/>
              </a:pPr>
              <a:t>05.04.2022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3DC58-78D0-4328-A154-231E21F547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845CC-7464-4272-903E-8430B20395B4}" type="datetimeFigureOut">
              <a:rPr lang="ru-RU"/>
              <a:pPr>
                <a:defRPr/>
              </a:pPr>
              <a:t>05.04.2022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66EA1-A367-444F-87C6-A735EABE60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B0C90-9B77-4D93-83EE-14251A0CDBE5}" type="datetimeFigureOut">
              <a:rPr lang="ru-RU"/>
              <a:pPr>
                <a:defRPr/>
              </a:pPr>
              <a:t>05.04.2022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9D1BD-6F4F-490C-BF83-A0F5048B10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D3219-E4C1-4C54-BCB2-38F4A411EBA6}" type="datetimeFigureOut">
              <a:rPr lang="ru-RU"/>
              <a:pPr>
                <a:defRPr/>
              </a:pPr>
              <a:t>05.04.2022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494F1-8F56-4528-B482-1E52157C7B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675F3-9575-41C8-8F0E-1DB11CFEFE06}" type="datetimeFigureOut">
              <a:rPr lang="ru-RU"/>
              <a:pPr>
                <a:defRPr/>
              </a:pPr>
              <a:t>05.04.2022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003A3-337D-4B69-9883-06A6FA5872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FC8FF-D1BB-43D6-8542-B68E6D719428}" type="datetimeFigureOut">
              <a:rPr lang="ru-RU"/>
              <a:pPr>
                <a:defRPr/>
              </a:pPr>
              <a:t>05.04.2022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61531-75A6-4CC1-8447-207F0F413E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AF9A9-507C-4151-B566-563E93C9D392}" type="datetimeFigureOut">
              <a:rPr lang="ru-RU"/>
              <a:pPr>
                <a:defRPr/>
              </a:pPr>
              <a:t>05.04.2022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C63C5-A060-4F2E-9EBE-D97419452F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E7CEBB-C8DF-4604-83F5-CB1DBCDD8228}" type="datetimeFigureOut">
              <a:rPr lang="ru-RU"/>
              <a:pPr>
                <a:defRPr/>
              </a:pPr>
              <a:t>05.04.2022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94BB8C-B2C4-437F-89E0-7B6FD30FD1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 descr="C:\Documents and Settings\yuriryab\Рабочий стол\Карта России-Мурманс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393" y="0"/>
            <a:ext cx="89646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9613" y="476250"/>
            <a:ext cx="360362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20392" y="909087"/>
            <a:ext cx="8964613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ЗАТО 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Видяево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2021 году исполнен в соответствии с:</a:t>
            </a: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Char char="-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БЮДЖЕТНЫМ КОДЕКСОМ РОССИЙСКОЙ ФЕДЕРАЦИИ;</a:t>
            </a:r>
          </a:p>
          <a:p>
            <a:pPr algn="ctr">
              <a:buFontTx/>
              <a:buChar char="-"/>
            </a:pP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Char char="-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ПОСЛАНИЕМ ПРЕЗИДЕНТА РОССИЙСКОЙ ФЕДЕРАЦИИ  ФЕДЕРАЛЬНОМУ СОБРАНИЮ РОССИЙСКОЙ ФЕДЕРАЦИИ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15 ЯНВАРЯ ОТ 15 2020 ГОДА;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-УКАЗАМИ ПРЕЗИДЕНТА РОССИЙСКОЙ ФЕДЕРАЦИИ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7 МАЯ 2012 ГОДА № 597,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 ИЮНЯ 2012 ГОДА № 761, ОТ 28 ДЕКАБРЯ 2012 ГОДА № 1688, ОТ 07 МАЯ 2018 ГОДА № 204; ОТ 21.07.2020 № 474 </a:t>
            </a:r>
          </a:p>
          <a:p>
            <a:pPr algn="ctr"/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ОСНОВНЫМИ НАПРАВЛЕНИЯМИ БЮДЖЕТНОЙ И НАЛОГОВОЙ ПОЛИТИКИ В МУРМАНСКОЙ ОБЛАСТИ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НА 2021 ГОД НА ПЛАНОВЫЙ ПЕРИОД 2022 И 2023 ГОДОВ;</a:t>
            </a:r>
          </a:p>
          <a:p>
            <a:pPr algn="ctr"/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Char char="-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ПРОЕКТОМ ЗАКОНА МУРМАНСКОЙ ОБЛАСТИ «ОБ ОБЛАСТНОМ БЮДЖЕТЕ НА 2021 ГОД И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ПЛАНОВЫЙ ПЕРИОД 2022 И 2023 ГОДОВ»;</a:t>
            </a:r>
          </a:p>
          <a:p>
            <a:pPr algn="ctr"/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Char char="-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СОВЕТА ДЕПУТАТОВ ЗАТО ВИДЯЕВО ОТ 20.11.2017 № 44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БЮДЖЕТНОМ ПРОЦЕССЕ В МУНИЦИПАЛЬНОМ ОБРАЗОВАНИИ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ЗАТО ВИДЯЕВО»;</a:t>
            </a:r>
          </a:p>
          <a:p>
            <a:pPr algn="ctr"/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Char char="-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НАПРАВЛЕНИЯМИ БЮДЖЕТНОЙ И НАЛОГОВОЙ ПОЛИТИКИ ЗАТО ВИДЯЕВО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2021 ГОД НА ПЛАНОВЫЙ ПЕРИОД 2022 И 2023 ГОДОВ,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УТВЕРЖДЕННЫЕ ПОСТАНОВЛЕНИЕЯМИ АДМИНИСТРАЦИИ ЗАТО ВИДЯЕВО ОТ 18.11.2020 № 830 , ОТ </a:t>
            </a:r>
            <a:r>
              <a:rPr lang="ru-RU" sz="1200" b="1" dirty="0"/>
              <a:t>18.11.2020 № 787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/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Tx/>
              <a:buChar char="-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СОЦИАЛЬНО-ЭКОНОМИЧЕСКОГО РАЗВИТИЯ ЗАТО ВИДЯЕВО НА 2021 ГОД И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ПЛАНОВЫЙ ПЕРИОД 2022 И 2023 ГОДОВ,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УТВЕРЖДЕННЫЙ ПОСТАНОВЛЕНИЕМ АДМИНИСТРАЦИИ ЗАТО ВИДЯЕВО ОТ 12.11.2020 № 808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sz="12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498854139"/>
              </p:ext>
            </p:extLst>
          </p:nvPr>
        </p:nvGraphicFramePr>
        <p:xfrm>
          <a:off x="251520" y="116632"/>
          <a:ext cx="8568952" cy="66213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0220"/>
                <a:gridCol w="732182"/>
                <a:gridCol w="1288278"/>
                <a:gridCol w="864096"/>
                <a:gridCol w="792088"/>
                <a:gridCol w="792088"/>
              </a:tblGrid>
              <a:tr h="432048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Наименование показателя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строки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дохода по бюджетной классификации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Неисполненные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27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40917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Административные штрафы, установленные главой 7 Кодекса Российской Федерации об административных правонарушениях, за административные правонарушения в области охраны собственности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741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000 1 16 01070 01 0000 140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547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Административные штрафы, установленные главой 7 Кодекса Российской Федерации об административных правонарушениях, за административные правонарушения в области охраны собственности, налагаемые мировыми судьями, комиссиями по делам несовершеннолетних и защите их прав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741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000 1 16 01073 01 0000 140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40917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Административные штрафы, установленные главой 13 Кодекса Российской Федерации об административных правонарушениях, за административные правонарушения в области связи и информации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741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000 1 16 01130 01 0000 140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1040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Административные штрафы, установленные главой 13 Кодекса Российской Федерации об административных правонарушениях, за административные правонарушения в области связи и информации, налагаемые мировыми судьями, комиссиями по делам несовершеннолетних и защите их прав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741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000 1 16 01133 01 0000 140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50978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Административные штрафы, установленные главой 20 Кодекса Российской Федерации об административных правонарушениях, за административные правонарушения, посягающие на общественный порядок и общественную безопасность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741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000 1 16 01200 01 0000 140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3 319,65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1040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Административные штрафы, установленные главой 20 Кодекса Российской Федерации об административных правонарушениях, за административные правонарушения, посягающие на общественный порядок и общественную безопасность, налагаемые мировыми судьями, комиссиями по делам несовершеннолетних и защите их прав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741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000 1 16 01203 01 0000 140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3 319,65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8116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органом управления государственным внебюджетным фондом, казенным учреждением, Центральным банком Российской Федерации, иной организацией, действующей от имени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741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000 1 16 07000 00 0000 140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3 179,00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3 178,73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1040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Иные 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казенным учреждением, Центральным банком Российской Федерации, государственной корпорацией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741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000 1 16 07090 00 0000 140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3 179,00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3 178,73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50978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Иные штрафы, неустойки, пени, уплаченные в соответствии с законом или договором в случае неисполнения или ненадлежащего исполнения обязательств перед муниципальным органом, (муниципальным казенным учреждением) городского округа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741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000 1 16 07090 04 0000 140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3 179,00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3 178,73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0794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Платежи в целях возмещения причиненного ущерба (убытков)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741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000 1 16 10000 00 0000 140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2 240,00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1 539,63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700,37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085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Денежные взыскания, налагаемые в возмещение ущерба, причиненного в результате незаконного или нецелевого использования бюджетных средств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741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000 1 16 10100 00 0000 140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1 740,00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1 739,63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40917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Денежные взыскания, налагаемые в возмещение ущерба, причиненного в результате незаконного или нецелевого использования бюджетных средств (в части бюджетов городских округов)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1741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000 1 16 10100 04 0000 140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1 740,00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1 739,63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" marR="6208" marT="620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669551" y="6462788"/>
            <a:ext cx="415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10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1959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07160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357138179"/>
              </p:ext>
            </p:extLst>
          </p:nvPr>
        </p:nvGraphicFramePr>
        <p:xfrm>
          <a:off x="457200" y="414316"/>
          <a:ext cx="8435279" cy="62633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2712"/>
                <a:gridCol w="792088"/>
                <a:gridCol w="1512168"/>
                <a:gridCol w="1008112"/>
                <a:gridCol w="1080120"/>
                <a:gridCol w="720079"/>
              </a:tblGrid>
              <a:tr h="3654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Наименование показателя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строки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дохода по бюджетной классификации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Неисполненные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59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4941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денежных взысканий (штрафов), поступающие в счет погашения задолженности, образовавшейся до 1 января 2020 года, подлежащие зачислению в бюджеты бюджетной системы Российской Федерации по нормативам, действовавшим в 2019 году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000 1 16 10120 00 0000 140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4941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денежных взысканий (штрафов), поступающие в счет погашения задолженности, образовавшейся до 1 января 2020 года, подлежащие зачислению в бюджет муниципального образования по нормативам, действовавшим в 2019 году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000 1 16 10123 01 0000 140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4941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денежных взысканий (штрафов), поступающие в счет погашения задолженности, образовавшейся до 1 января 2020 года, подлежащие зачислению в федеральный бюджет и бюджет муниципального образования по нормативам, действовавшим в 2019 году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000 1 16 10129 01 0000 140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6771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БЕЗВОЗМЕЗДНЫЕ ПОСТУПЛЕНИЯ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000 2 00 00000 00 0000 000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568 903 132,38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534 690 844,54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34 212 287,84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9300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БЕЗВОЗМЕЗДНЫЕ ПОСТУПЛЕНИЯ ОТ ДРУГИХ БЮДЖЕТОВ БЮДЖЕТНОЙ СИСТЕМЫ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000 2 02 00000 00 0000 000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568 903 132,38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534 561 471,13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34 341 661,25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6479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Дотации бюджетам бюджетной системы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000 2 02 10000 00 0000 150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227 310 892,00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227 310 892,00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6771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Дотации на выравнивание бюджетной обеспеченности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000 2 02 15001 00 0000 150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81 047 456,00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81 047 456,00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9300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Дотации бюджетам городских округов на выравнивание бюджетной обеспеченности из бюджета субъекта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000 2 02 15001 04 0000 150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81 047 456,00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81 047 456,00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6479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Дотации бюджетам на поддержку мер по обеспечению сбалансированности бюджетов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000 2 02 15002 00 0000 150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1 063 436,00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1 063 436,00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0260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Дотации бюджетам городских округов на поддержку мер по обеспечению сбалансированности бюджетов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000 2 02 15002 04 0000 150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1 063 436,00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1 063 436,00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9300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Дотации бюджетам, связанные с особым режимом безопасного функционирования закрытых административно-территориальных образований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000 2 02 15010 00 0000 150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145 200 000,00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145 200 000,00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9300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Дотации бюджетам городских округов, связанные с особым режимом безопасного функционирования закрытых административно-территориальных образований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000 2 02 15010 04 0000 150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145 200 000,00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145 200 000,00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6479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бюджетной системы Российской Федерации (межбюджетные субсидии)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000 2 02 20000 00 0000 150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63 854 495,81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57 376 743,45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6 477 752,36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77761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на осуществление дорожной деятельности в отношении автомобильных дорог общего пользования, а также капитального ремонта и ремонта дворовых территорий многоквартирных домов, проездов к дворовым территориям многоквартирных домов населенных пунктов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000 2 02 20216 00 0000 150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9 622 866,75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9 622 866,75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673847" y="6488668"/>
            <a:ext cx="406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11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832147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966045277"/>
              </p:ext>
            </p:extLst>
          </p:nvPr>
        </p:nvGraphicFramePr>
        <p:xfrm>
          <a:off x="251520" y="274637"/>
          <a:ext cx="8640960" cy="63947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5336"/>
                <a:gridCol w="763526"/>
                <a:gridCol w="1832462"/>
                <a:gridCol w="992584"/>
                <a:gridCol w="763526"/>
                <a:gridCol w="763526"/>
              </a:tblGrid>
              <a:tr h="3911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Наименование показателя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строки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дохода по бюджетной классификации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Неисполненные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47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70766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городских округов на осуществление дорожной деятельности в отношении автомобильных дорог общего пользования, а также капитального ремонта и ремонта дворовых территорий многоквартирных домов, проездов к дворовым территориям многоквартирных домов населенных пунктов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563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000 2 02 20216 04 0000 150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9 622 866,75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9 622 866,75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47436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563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000 2 02 25304 00 0000 150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4 475 154,77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3 557 675,01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917 479,76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47436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Субсидии бюджетам городских округов 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563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000 2 02 25304 04 0000 150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4 475 154,77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3 557 675,01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917 479,76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5553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Прочие субсидии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563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000 2 02 29999 00 0000 150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49 756 474,29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44 196 201,69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5 560 272,60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5553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Прочие субсидии бюджетам городских округов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563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000 2 02 29999 04 0000 150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49 756 474,29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44 196 201,69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5 560 272,60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4107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бюджетной системы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563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000 2 02 30000 00 0000 150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189 195 832,57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185 911 909,29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3 283 923,28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6332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местным бюджетам на выполнение передаваемых полномочий субъектов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563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000 2 02 30024 00 0000 150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16 355 782,00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15 238 203,09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1 117 578,91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6332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городских округов на выполнение передаваемых полномочий субъектов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563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000 2 02 30024 04 0000 150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16 355 782,00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15 238 203,09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1 117 578,91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5772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на содержание ребенка в семье опекуна и приемной семье, а также вознаграждение, причитающееся приемному родителю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563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000 2 02 30027 00 0000 150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5 981 100,00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4 299 608,78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1 681 491,22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9110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городских округов на содержание ребенка в семье опекуна и приемной семье, а также вознаграждение, причитающееся приемному родителю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563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000 2 02 30027 04 0000 150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5 981 100,00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4 299 608,78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1 681 491,22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59101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на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563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000 2 02 30029 00 0000 150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1 959 100,00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1 536 293,09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422 806,91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59101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городских округов на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563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000 2 02 30029 04 0000 150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1 959 100,00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1 536 293,09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422 806,91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5772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на осуществление первичного воинского учета на территориях, где отсутствуют военные комиссариаты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563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000 2 02 35118 00 0000 150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496 700,00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496 700,00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5772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городских округов на осуществление первичного воинского учета на территориях, где отсутствуют военные комиссариаты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563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000 2 02 35118 04 0000 150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496 700,00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496 700,00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47436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3563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000 2 02 35120 00 0000 150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640,57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640,57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786210" y="6381328"/>
            <a:ext cx="415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12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876248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50000661"/>
              </p:ext>
            </p:extLst>
          </p:nvPr>
        </p:nvGraphicFramePr>
        <p:xfrm>
          <a:off x="179510" y="398369"/>
          <a:ext cx="8712969" cy="62105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2"/>
                <a:gridCol w="720080"/>
                <a:gridCol w="1440160"/>
                <a:gridCol w="1008112"/>
                <a:gridCol w="1008112"/>
                <a:gridCol w="936103"/>
              </a:tblGrid>
              <a:tr h="36216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Наименование показателя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строки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дохода по бюджетной классификации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Неисполненные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642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5274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городских округов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000 2 02 35120 04 0000 150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640,57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640,57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6806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на проведение Всероссийской переписи населения 2020 года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000 2 02 35469 00 0000 150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62 300,00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253,76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62 046,24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6806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городских округов на проведение Всероссийской переписи населения 2020 года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000 2 02 35469 04 0000 150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62 300,00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253,76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62 046,24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6806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на государственную регистрацию актов гражданского состояния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000 2 02 35930 00 0000 150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1 120 010,00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1 120 010,00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9776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Субвенции бюджетам городских округов на государственную регистрацию актов гражданского состояния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000 2 02 35930 04 0000 150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1 120 010,00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1 120 010,00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7294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Единая субвенция местным бюджетам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000 2 02 39998 00 0000 150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163 220 200,00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163 220 200,00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7294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Единая субвенция бюджетам городских округов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000 2 02 39998 04 0000 150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163 220 200,00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163 220 200,00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7294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Иные межбюджетные трансферты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000 2 02 40000 00 0000 150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88 541 912,00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63 961 926,39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24 579 985,61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52747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Межбюджетные трансферты, передаваемые бюджетам на 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000 2 02 45303 00 0000 150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6 648 012,00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6 407 628,00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240 384,00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5718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Межбюджетные трансферты, передаваемые бюджетам городских округов на 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000 2 02 45303 04 0000 150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6 648 012,00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6 407 628,00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240 384,00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9776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Межбюджетный трансферт, передаваемый бюджетам на реализацию проектов развития социальной и инженерной инфраструктур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000 2 02 45594 00 0000 150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81 893 900,00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57 554 298,39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24 339 601,61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9776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Межбюджетный трансферт, передаваемый бюджетам городских округов на реализацию проектов развития социальной и инженерной инфраструктур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000 2 02 45594 04 0000 150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81 893 900,00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57 554 298,39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24 339 601,61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5718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000 2 18 00000 00 0000 000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78689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бюджетов бюджетной системы Российской Федерации от возврата бюджетами бюджетной системы Российской Федерации остатков субсидий, субвенций и иных межбюджетных трансфертов, имеющих целевое назначение, прошлых лет, а также от возврата организациями остатков субсидий прошлых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000 2 18 00000 00 0000 150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552892" y="6381328"/>
            <a:ext cx="415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13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417106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193068643"/>
              </p:ext>
            </p:extLst>
          </p:nvPr>
        </p:nvGraphicFramePr>
        <p:xfrm>
          <a:off x="251520" y="404665"/>
          <a:ext cx="8568952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2368"/>
                <a:gridCol w="648072"/>
                <a:gridCol w="1440160"/>
                <a:gridCol w="1152128"/>
                <a:gridCol w="1008112"/>
                <a:gridCol w="1008112"/>
              </a:tblGrid>
              <a:tr h="272198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Наименование показателя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строки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дохода по бюджетной классификации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Неисполненные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863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8924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бюджетов городских округов от возврата бюджетами бюджетной системы Российской Федерации остатков субсидий, субвенций и иных межбюджетных трансфертов, имеющих целевое назначение, прошлых лет, а также от возврата организациями остатков субсидий прошлых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000 2 18 00000 04 0000 150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129 500,00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0401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бюджетов городских округов от возврата организациями остатков субсидий прошлых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000 2 18 04000 04 0000 150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129 500,00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0401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бюджетов городских округов от возврата бюджетными учреждениями остатков субсидий прошлых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000 2 18 04010 04 0000 150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129 500,00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4511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ВОЗВРАТ ОСТАТКОВ СУБСИДИЙ, СУБВЕНЦИЙ И ИНЫХ МЕЖБЮДЖЕТНЫХ ТРАНСФЕРТОВ, ИМЕЮЩИХ ЦЕЛЕВОЕ НАЗНАЧЕНИЕ, ПРОШЛЫХ ЛЕТ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000 2 19 00000 00 0000 000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-126,59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4511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Возврат остатков субсидий, субвенций и иных межбюджетных трансфертов, имеющих целевое назначение, прошлых лет из бюджетов городских округов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000 2 19 00000 04 0000 150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-126,59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4511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Возврат прочих остатков субсидий, субвенций и иных межбюджетных трансфертов, имеющих целевое назначение, прошлых лет из бюджетов городских округов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000 2 19 60010 04 0000 150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-126,59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554155" y="6381328"/>
            <a:ext cx="415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14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343246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216869"/>
              </p:ext>
            </p:extLst>
          </p:nvPr>
        </p:nvGraphicFramePr>
        <p:xfrm>
          <a:off x="484695" y="274638"/>
          <a:ext cx="8047745" cy="60979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7410"/>
                <a:gridCol w="2871609"/>
                <a:gridCol w="1568526"/>
                <a:gridCol w="1604723"/>
                <a:gridCol w="1375477"/>
              </a:tblGrid>
              <a:tr h="41834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бюджета ЗАТО </a:t>
                      </a:r>
                      <a:r>
                        <a:rPr lang="ru-RU" sz="16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 </a:t>
                      </a:r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</a:t>
                      </a:r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направлениям деятельности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86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назначения, (руб.)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Исполнено, (руб.)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7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бюджета всего,                                                  в том числе: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660 051 226,24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622 205 794,74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72 735 674,57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70 474 159,94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496 700,00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496 700,00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8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21 179 422,23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20 602 993,43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22 411 042,69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22 364 482,69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4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182 516 353,33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158 114 447,72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2 718 612,60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286 624 562,31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281 977 671,12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7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12 731 071,31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12 731 071,31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9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22 603 600,00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19 411 071,30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3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30 021 693,88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30 005 703,91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53" marR="7353" marT="73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6 012 493,32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6 012 493,32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15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7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8739002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581943079"/>
              </p:ext>
            </p:extLst>
          </p:nvPr>
        </p:nvGraphicFramePr>
        <p:xfrm>
          <a:off x="251520" y="591624"/>
          <a:ext cx="8712967" cy="6077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840"/>
                <a:gridCol w="1640982"/>
                <a:gridCol w="949360"/>
                <a:gridCol w="595203"/>
                <a:gridCol w="600767"/>
                <a:gridCol w="506201"/>
                <a:gridCol w="517326"/>
                <a:gridCol w="445013"/>
                <a:gridCol w="550702"/>
                <a:gridCol w="483951"/>
                <a:gridCol w="561829"/>
                <a:gridCol w="511764"/>
                <a:gridCol w="495076"/>
                <a:gridCol w="572953"/>
              </a:tblGrid>
              <a:tr h="516158"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мероприятий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муниципальным программам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ЗАТО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13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                  п/п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программы/ подпрограммы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Куратор муниципальной программы/     подпрограммы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Запланировано на реализацию муниципальной программы/подпрограммы,                                                                  тыс. рублей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Израсходовано на реализацию муниципальной программы/подпрограммы, тыс. рублей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выполнения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53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ФБ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ФБ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3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71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"Развитие образования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образования культуры спорта и молодежной политики администрации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272 184,33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191 239,78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80 944,55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266 855,32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186 519,15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80 336,17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98,04%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71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"Модернизация образования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258 799,80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190 404,30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68 395,50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253 805,53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185 683,67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68 121,86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98,07%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71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"Молодежная политика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1 839,08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835,48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1 003,60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1 828,75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835,48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993,27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434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ВЦП "Методическое, информационно-техническое обеспечение деятельности муниципальных образовательных организаций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11 545,45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11 545,45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11 221,04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11 221,04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71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«Развитие физической культуры и спорта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29 971,12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1 725,52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28 245,60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29 955,13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1 725,52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28 229,61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71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«Развитие культуры и сохранение культурного наследия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30 236,12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14 520,02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15 716,10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30 223,02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14 520,02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15 703,00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53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«Социальная поддержка граждан»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Главы администрации  ЗАТО Видяево (по социальным вопросам)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19 209,28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18 353,70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855,58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16 579,09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15 736,60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842,49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7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«Дополнительные меры социальной поддержки отдельных категорий граждан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12 503,97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12 123,60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380,37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11 650,74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11 283,46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367,28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434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«Обеспечение выполнения государственных полномочий по опеке и попечительству на территории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6 230,10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6 230,10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4 453,14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4 453,14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53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475,21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475,21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475,21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475,21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434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«Обеспечение комфортной среды проживания населения муниципального образования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экономического развития и муниципального имущества Администрации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163 198,09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89 668,67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73 529,42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138 749,63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65 282,51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73 467,12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7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«Развитие жилищно-коммунального комплекса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4 591,05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4 591,05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4 591,05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4 591,05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71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«Благоустройство территории 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8 576,16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199,96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8 376,20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8 467,30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8 313,90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434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«Капитальный и текущий ремонт объектов муниципальной собственности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99 594,06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87 209,66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12 384,40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75 254,46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62 870,06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12 384,40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434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ВЦП «Обеспечение выполнения муниципальных услуг (работ) для комфортного проживания населения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50 436,82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2 259,05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48 177,77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50 436,82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2 259,05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48 177,77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16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546787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743711002"/>
              </p:ext>
            </p:extLst>
          </p:nvPr>
        </p:nvGraphicFramePr>
        <p:xfrm>
          <a:off x="215517" y="224643"/>
          <a:ext cx="8712967" cy="6408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244"/>
                <a:gridCol w="1599948"/>
                <a:gridCol w="925620"/>
                <a:gridCol w="580320"/>
                <a:gridCol w="585744"/>
                <a:gridCol w="493543"/>
                <a:gridCol w="506199"/>
                <a:gridCol w="433884"/>
                <a:gridCol w="536932"/>
                <a:gridCol w="471849"/>
                <a:gridCol w="549587"/>
                <a:gridCol w="498967"/>
                <a:gridCol w="484504"/>
                <a:gridCol w="558626"/>
              </a:tblGrid>
              <a:tr h="5340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«Обеспечение общественного порядка и безопасности населения муниципального образования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организационно-правовой работы дминистрации ЗАТО Видяево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21 100,41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21 100,41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19 483,98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19 483,98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67575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«Предупреждение и ликвидация последствий чрезвычайных ситуаций, обеспечение условий для нормальной жизнедеятельности населения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20 850,41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20 850,41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19 233,98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19 233,98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70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«Противодействие коррупции в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40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«Профилактика правонарушений и обеспечение общественной безопасности в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249,00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249,00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249,00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249,00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40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«Охрана окружающей среды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Ведущий специалист по ГО и ЧС Администрации ЗАТО Видяево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2 718,61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2 703,61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70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«Развитие транспортной системы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экономического развития и муниципального имущества Администрации ЗАТО Видяево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22 556,33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9 622,87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12 933,46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22 556,33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9 622,87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12 933,46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70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«Развитие транспортной инфраструктуры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22 106,33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9 622,87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12 483,46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22 106,33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9 622,87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12 483,46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40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«Повышение безопасности дорожного движения и снижения дорожно-транспортного травматизма в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70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Энергоэффективность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развитие энергетики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4 666,54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4 666,54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4 666,54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4 666,54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40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«Энергосбережение и повышение энергетической эффективности в муниципальном образовании 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4 666,54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4 666,54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4 666,54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4 666,54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40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«Подготовка объектов и систем жизнеобеспечения на территории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 работе в осенне-зимний период»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#ДЕЛ/0!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70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«Развитие малого и среднего предпринимательства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70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«Информационное общество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Главы администрации 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 социальным вопросам) 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13 070,41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482,64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12 587,77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12 428,53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482,64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11 945,89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40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«Информирование населения о деятельности органов местного самоуправления 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6 012,49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347,83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5 664,66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6 012,49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347,83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5 664,66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05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«Развитие информационного общества в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7 057,92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6 923,11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6 416,04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6 281,23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17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6242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666758668"/>
              </p:ext>
            </p:extLst>
          </p:nvPr>
        </p:nvGraphicFramePr>
        <p:xfrm>
          <a:off x="179512" y="404665"/>
          <a:ext cx="8856983" cy="5011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316"/>
                <a:gridCol w="1667042"/>
                <a:gridCol w="964435"/>
                <a:gridCol w="604655"/>
                <a:gridCol w="610307"/>
                <a:gridCol w="514240"/>
                <a:gridCol w="527426"/>
                <a:gridCol w="452079"/>
                <a:gridCol w="559448"/>
                <a:gridCol w="491636"/>
                <a:gridCol w="572633"/>
                <a:gridCol w="519892"/>
                <a:gridCol w="504822"/>
                <a:gridCol w="582052"/>
              </a:tblGrid>
              <a:tr h="937790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«Управление муниципальными финансами, создание условий для эффективного, устойчивого и ответственного управления муниципальными финансами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казенное учреждение "Финансовый отдел Администрации ЗАТО Видяево "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8 436,32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8 436,32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8 436,27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8 436,27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88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«Повышение эффективности бюджетных расходов в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 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610,50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610,50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610,50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610,50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88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ВЦП «Обеспечение качественного и эффективного управления бюджетными средствами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7 825,82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7 825,82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7 825,77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7 825,77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596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«Эффективное муниципальное управление в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         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бюджетного планирования, учета и отчетности Администрации ЗАТО Видяево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55 815,74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3 864,45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51 951,29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55 560,80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3 666,99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51 893,81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88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«Развитие земельно-имущественных отношений на территории 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88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13.2.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«Развитие муниципальной службы в городском округе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583,55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583,55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531,13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531,13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596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13.3.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ВЦП «Обеспечение деятельности Администрации ЗАТО Видяево»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39 790,55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3 864,45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35 926,10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39 588,03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3 666,99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35 921,04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38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13.4.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ВЦП «Осуществление финансово-экономических функций и бухгалтерского обслуживания муниципальных учреждений ЗАТО </a:t>
                      </a:r>
                      <a:r>
                        <a:rPr lang="ru-RU" sz="7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Видяево</a:t>
                      </a:r>
                      <a:r>
                        <a:rPr lang="ru-RU" sz="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15 371,61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15 371,61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15 371,61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15 371,61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205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«Формирование комфортной городской среды на территории ЗАТО Видяево» на 2018 -2022 годы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 экономического развития и муниципального имущества Администрации ЗАТО Видяево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9 902,06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9 406,96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495,10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9 902,06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9 406,96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495,10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84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57" marR="5257" marT="52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653 069,38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341 592,24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311 477,14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615 415,72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306 967,28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308 448,44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18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99327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 descr="C:\Documents and Settings\yuriryab\Рабочий стол\Карта России-Мурманс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8913"/>
            <a:ext cx="8964613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323850" y="5181600"/>
            <a:ext cx="8591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</a:pPr>
            <a:endParaRPr lang="ru-RU" sz="20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TextBox 7"/>
          <p:cNvSpPr txBox="1">
            <a:spLocks noChangeArrowheads="1"/>
          </p:cNvSpPr>
          <p:nvPr/>
        </p:nvSpPr>
        <p:spPr bwMode="auto">
          <a:xfrm>
            <a:off x="3143250" y="3143250"/>
            <a:ext cx="2987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  <p:pic>
        <p:nvPicPr>
          <p:cNvPr id="28676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9613" y="620713"/>
            <a:ext cx="36036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C:\Documents and Settings\yuriryab\Рабочий стол\Карта России-Мурманс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12" y="196195"/>
            <a:ext cx="9144000" cy="6995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33588" y="476250"/>
            <a:ext cx="360362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188913"/>
            <a:ext cx="9144000" cy="666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1400" b="1" dirty="0"/>
          </a:p>
          <a:p>
            <a:pPr algn="ctr">
              <a:defRPr/>
            </a:pPr>
            <a:endParaRPr lang="ru-RU" sz="1400" b="1" dirty="0"/>
          </a:p>
          <a:p>
            <a:pPr algn="ctr">
              <a:defRPr/>
            </a:pPr>
            <a:endParaRPr lang="ru-RU" sz="1400" b="1" dirty="0"/>
          </a:p>
          <a:p>
            <a:pPr algn="ctr">
              <a:defRPr/>
            </a:pPr>
            <a:endParaRPr lang="ru-RU" sz="1400" b="1" dirty="0"/>
          </a:p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СТРАТЕГИЧЕСКИЕ ЦЕЛИ И ПРИОРИТЕТЫ БЮДЖЕТНОЙ И НАЛОГОВОЙ ПОЛИТИКИ</a:t>
            </a:r>
          </a:p>
          <a:p>
            <a:pPr algn="ctr">
              <a:buFontTx/>
              <a:buChar char="-"/>
              <a:defRPr/>
            </a:pPr>
            <a:endParaRPr lang="ru-RU" sz="1400" dirty="0"/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совершенствование налогового регулирования с целью создания условий для роста инвестиционной активности;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поддержки субъектов среднего и малого бизнеса;</a:t>
            </a:r>
          </a:p>
          <a:p>
            <a:pPr marL="285750" indent="-285750" algn="ctr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устойчивости бюджетной системы ЗАТО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Видяево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ctr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управления муниципальными финансами и соблюдение надлежащей финансовой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 всеми главными распорядителями и получателями бюджетных средств;</a:t>
            </a:r>
          </a:p>
          <a:p>
            <a:pPr marL="285750" indent="-285750" algn="ctr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внутреннего муниципального финансового контроля в целях обеспечения соблюдения положений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правовых актов, регулирующих бюджетные правоотношения, правовых актов, обусловливающих публичные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обязательства и обязательства по иным выплатам физическим лицам из бюджетов бюджетной системы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Российской Федерации, а также соблюдения условий муниципальных контрактов (соглашений) о предоставлении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из бюджета;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эффективного расходования бюджетных средств, четкой увязки бюджетных расходов с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установленными целями государственной политики;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мобилизация внутренних источников путем проведения оценки эффективности бюджетных расходов, выявления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резервов и их дальнейшее направление на социально-экономическое развитие ЗАТО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Видяево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совершенствование социальной поддержки граждан на основе применения принципов адресности и нуждаемости;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недопущение возникновения просроченной кредиторской задолженности по заработной плате и социальным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выплатам;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сохранение на безопасном уровне объема муниципального долга;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информации об управлении общественными финансами, обеспечение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широкого вовлечения населения ЗАТО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Видяево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процедуры обсуждения и принятия конкретных бюджетных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решений, общественного контроля их эффективности и результативности</a:t>
            </a:r>
            <a:endParaRPr lang="ru-RU" sz="14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0" y="0"/>
            <a:ext cx="746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000">
              <a:latin typeface="Century Gothic" pitchFamily="34" charset="0"/>
            </a:endParaRPr>
          </a:p>
        </p:txBody>
      </p:sp>
      <p:pic>
        <p:nvPicPr>
          <p:cNvPr id="19461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1"/>
            <a:ext cx="7605464" cy="332656"/>
          </a:xfrm>
        </p:spPr>
        <p:txBody>
          <a:bodyPr/>
          <a:lstStyle/>
          <a:p>
            <a:pPr>
              <a:defRPr sz="16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r>
              <a:rPr lang="ru-RU" sz="2000" b="1" dirty="0" smtClean="0">
                <a:latin typeface="Times New Roman" panose="02020603050405020304" pitchFamily="18" charset="0"/>
              </a:rPr>
              <a:t>Доходы бюджета ЗАТО Видяево за 2021 </a:t>
            </a:r>
            <a:r>
              <a:rPr lang="ru-RU" sz="2000" b="1" dirty="0">
                <a:latin typeface="Times New Roman" panose="02020603050405020304" pitchFamily="18" charset="0"/>
              </a:rPr>
              <a:t>год, руб.</a:t>
            </a:r>
          </a:p>
        </p:txBody>
      </p:sp>
      <p:sp>
        <p:nvSpPr>
          <p:cNvPr id="21506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</a:t>
            </a:r>
          </a:p>
        </p:txBody>
      </p:sp>
      <p:pic>
        <p:nvPicPr>
          <p:cNvPr id="2150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191049"/>
              </p:ext>
            </p:extLst>
          </p:nvPr>
        </p:nvGraphicFramePr>
        <p:xfrm>
          <a:off x="-3708920" y="-2763688"/>
          <a:ext cx="14728924" cy="12430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7996990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Доходная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местного бюджета за 2021 год исполнена в сумме        626 439 785 руб. 55 коп. или 94,8 процентов к уточненному плану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из областного бюджета составили         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534 690 844 руб. 54 коп. или 94,0 процентов от плановых назначений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поступили в сумме 91 748 941 руб. 01 коп., выполнение составило 100,0 процентов. Относительно 2020 года поступления по налоговым и неналоговым доходам увеличилось на 5 456 247 руб. 04 коп., что связано с увеличением налогооблагаемой базы (повышение заработной платы с 01.10.2021 г. на 4,0%, увеличение МРОТ); увеличением доходов от акцизы по подакцизным товарам (продукции), производимыми на территории Российской Федерации, в связи с изменением объема реализации продукции производителями по Российской Федерации; изменениями  в связи с увеличением налогооблагаемой базы (переход  налогоплательщиков с ЕВД); с увеличением количества рассматриваемых дел в судах общей юрисдикции, мировыми судьями; увеличением доходов от сдачи в аренду, в связи с погашением арендаторами задолженности, в отношении которой проведена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претензионно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-исковая работа; с увеличением площадей по коммерческому найму.</a:t>
            </a:r>
          </a:p>
        </p:txBody>
      </p:sp>
      <p:pic>
        <p:nvPicPr>
          <p:cNvPr id="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206375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8686800" y="638132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414427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843248377"/>
              </p:ext>
            </p:extLst>
          </p:nvPr>
        </p:nvGraphicFramePr>
        <p:xfrm>
          <a:off x="179510" y="274638"/>
          <a:ext cx="8568954" cy="63947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4"/>
                <a:gridCol w="576064"/>
                <a:gridCol w="1296144"/>
                <a:gridCol w="1073568"/>
                <a:gridCol w="1191408"/>
                <a:gridCol w="903376"/>
              </a:tblGrid>
              <a:tr h="2633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Наименование показателя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строки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дохода по бюджетной классификации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Неисполненные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53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8618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бюджета - всего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660 649 980,71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626 439 785,55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34 210 195,16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61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61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НАЛОГОВЫЕ И НЕНАЛОГОВЫЕ ДОХОДЫ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9212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000 1 00 00000 00 0000 000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91 746 848,33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91 748 941,01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61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НАЛОГИ НА ПРИБЫЛЬ, ДОХОДЫ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9212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000 1 01 00000 00 0000 000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70 565 780,00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70 771 292,14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6189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 на доходы физических лиц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9212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000 1 01 02000 01 0000 110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70 565 780,00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70 771 292,14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1520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9212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000 1 01 02010 01 0000 110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70 386 000,00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70 591 579,06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97947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кабинеты, и других лиц, занимающихся частной практикой в соответствии со статьей 227 Налогового кодекса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9212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000 1 01 02020 01 0000 110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3 180,00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3 172,63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9092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 на доходы физических лиц с доходов, полученных физическими лицами в соответствии со статьей 228 Налогового кодекса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9212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000 1 01 02030 01 0000 110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93 500,00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93 451,63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85805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 на доходы физических лиц в части суммы налога, превышающей 650 000 рублей, относящейся к части налоговой базы, превышающей 5 000 000 рублей (за исключением налога на доходы физических лиц с сумм прибыли контролируемой иностранной компании, в том числе фиксированной прибыли контролируемой иностранной компании)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9212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000 1 01 02080 01 0000 110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83 100,00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83 088,82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6331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НАЛОГИ НА ТОВАРЫ (РАБОТЫ, УСЛУГИ), РЕАЛИЗУЕМЫЕ НА ТЕРРИТОРИИ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9212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000 1 03 00000 00 0000 000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2 553 600,00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2 416 333,18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137 266,82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44217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Акцизы по подакцизным товарам (продукции), производимым на территории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9212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000 1 03 02000 01 0000 110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2 553 600,00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2 416 333,18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137 266,82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1520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уплаты акцизов на дизельное топливо,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9212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000 1 03 02230 01 0000 110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1 090 500,00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1 115 523,39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97947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уплаты акцизов на дизельное топливо,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 (по нормативам, установленным федеральным законом о федеральном бюджете в целях формирования дорожных фондов субъектов Российской Федерации)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9212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000 1 03 02231 01 0000 110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1 090 500,00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1 115 523,39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34" marR="7734" marT="77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 rot="10800000" flipH="1" flipV="1">
            <a:off x="8610600" y="6476092"/>
            <a:ext cx="425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5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282546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492701204"/>
              </p:ext>
            </p:extLst>
          </p:nvPr>
        </p:nvGraphicFramePr>
        <p:xfrm>
          <a:off x="251520" y="269131"/>
          <a:ext cx="8568952" cy="64722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376"/>
                <a:gridCol w="576064"/>
                <a:gridCol w="1368152"/>
                <a:gridCol w="1008112"/>
                <a:gridCol w="1152128"/>
                <a:gridCol w="1080120"/>
              </a:tblGrid>
              <a:tr h="3861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Наименование показателя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строки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дохода по бюджетной классификации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Неисполненные назначения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333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3896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уплаты акцизов на моторные масла для дизельных и (или) карбюраторных (инжекторных) двигателей,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84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000 1 03 02240 01 0000 110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7 845,17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94659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уплаты акцизов на моторные масла для дизельных и (или) карбюраторных (инжекторных) двигателей,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 (по нормативам, установленным федеральным законом о федеральном бюджете в целях формирования дорожных фондов субъектов Российской Федерации)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84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000 1 03 02241 01 0000 110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7 845,17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52897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уплаты акцизов на автомобильный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84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000 1 03 02250 01 0000 110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1 455 400,00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1 483 190,00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84219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уплаты акцизов на автомобильный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 (по нормативам, установленным федеральным законом о федеральном бюджете в целях формирования дорожных фондов субъектов Российской Федерации)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84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000 1 03 02251 01 0000 110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1 455 400,00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1 483 190,00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52897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уплаты акцизов на прямогонный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84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000 1 03 02260 01 0000 110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-190 225,38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84219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уплаты акцизов на прямогонный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 (по нормативам, установленным федеральным законом о федеральном бюджете в целях формирования дорожных фондов субъектов Российской Федерации)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84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000 1 03 02261 01 0000 110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-190 225,38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3920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НАЛОГИ НА СОВОКУПНЫЙ ДОХОД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84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000 1 05 00000 00 0000 000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1 782 279,90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1 743 354,86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38 925,04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5976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Налог, взимаемый в связи с применением упрощенной системы налогообложения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84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000 1 05 01000 00 0000 110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1 286 229,90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1 248 363,19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37 866,71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5976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Налог, взимаемый с налогоплательщиков, выбравших в качестве объекта налогообложения доходы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84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000 1 05 01010 01 0000 110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1 007 229,90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979 600,38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27 629,52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5976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Налог, взимаемый с налогоплательщиков, выбравших в качестве объекта налогообложения доходы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84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000 1 05 01011 01 0000 110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1 007 229,90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979 816,04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27 413,86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8616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Налог, взимаемый с налогоплательщиков, выбравших в качестве объекта налогообложения доходы (за налоговые периоды, истекшие до 1 января 2011 года)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84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000 1 05 01012 01 0000 110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-215,66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2017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Налог, взимаемый с налогоплательщиков, выбравших в качестве объекта налогообложения доходы, уменьшенные на величину расходов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84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000 1 05 01020 01 0000 110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268 762,81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10 237,19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4" marR="6714" marT="67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727259" y="648842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6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334477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261273047"/>
              </p:ext>
            </p:extLst>
          </p:nvPr>
        </p:nvGraphicFramePr>
        <p:xfrm>
          <a:off x="251520" y="260648"/>
          <a:ext cx="8496944" cy="6113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4"/>
                <a:gridCol w="576064"/>
                <a:gridCol w="1584176"/>
                <a:gridCol w="1080120"/>
                <a:gridCol w="936104"/>
                <a:gridCol w="864096"/>
              </a:tblGrid>
              <a:tr h="1958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Наименование показателя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строки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дохода по бюджетной классификации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Неисполненные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39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44921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Налог, взимаемый с налогоплательщиков, выбравших в качестве объекта налогообложения доходы, уменьшенные на величину расходов (в том числе минимальный налог, зачисляемый в бюджеты субъектов Российской Федерации)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000 1 05 01021 01 0000 110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268 952,71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10 047,29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44921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Налог, взимаемый с налогоплательщиков, выбравших в качестве объекта налогообложения доходы, уменьшенные на величину расходов (за налоговые периоды, истекшие до 1 января 2011 года)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000 1 05 01022 01 0000 110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-189,90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2828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Единый налог на вмененный доход для отдельных видов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000 1 05 02000 02 0000 110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444 990,38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11 009,62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2828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Единый налог на вмененный доход для отдельных видов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000 1 05 02010 02 0000 110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445 005,17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10 994,83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3874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Единый налог на вмененный доход для отдельных видов деятельности (за налоговые периоды, истекшие до 1 января 2011 года)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000 1 05 02020 02 0000 110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-14,79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2828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Налог, взимаемый в связи с применением патентной системы налогообложения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000 1 05 04000 02 0000 110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40 050,00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50 001,29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3874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Налог, взимаемый в связи с применением патентной системы налогообложения, зачисляемый в бюджеты городских округов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000 1 05 04010 02 0000 110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40 050,00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50 001,29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4728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НАЛОГИ НА ИМУЩЕСТВО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000 1 06 00000 00 0000 000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66 603,72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2 396,28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4728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 на имущество физических лиц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000 1 06 01000 00 0000 110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7 814,25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1 185,75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3874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 на имущество физических лиц, взимаемый по ставкам, применяемым к объектам налогообложения, расположенным в границах городских округов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000 1 06 01020 04 0000 110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7 814,25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1 185,75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4728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Земельный налог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000 1 06 06000 00 0000 110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58 789,47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1 210,53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4728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Земельный налог с организаций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000 1 06 06030 00 0000 110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59 655,15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344,85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2828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Земельный налог с организаций, обладающих земельным участком, расположенным в границах городских округов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000 1 06 06032 04 0000 110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59 655,15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344,85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4728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Земельный налог с физических лиц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000 1 06 06040 00 0000 110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-865,68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2828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Земельный налог с физических лиц, обладающих земельным участком, расположенным в границах городских округов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000 1 06 06042 04 0000 110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-865,68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4728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ГОСУДАРСТВЕННАЯ ПОШЛИНА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000 1 08 00000 00 0000 000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941 000,00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946 556,25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28288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Государственная пошлина по делам, рассматриваемым в судах общей юрисдикции, мировыми судьями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000 1 08 03000 01 0000 110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941 000,00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946 556,25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3874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Государственная пошлина по делам, рассматриваемым в судах общей юрисдикции, мировыми судьями (за исключением Верховного Суда Российской Федерации)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000 1 08 03010 01 0000 110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941 000,00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946 556,25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33874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ИСПОЛЬЗОВАНИЯ ИМУЩЕСТВА, НАХОДЯЩЕГОСЯ В ГОСУДАРСТВЕННОЙ И МУНИЦИПАЛЬНОЙ СОБСТВЕННОСТИ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000 1 11 00000 00 0000 000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12 906 000,00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12 939 316,20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7013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255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000 1 11 05000 00 0000 120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5 477 000,00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5 510 683,04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64" marR="7364" marT="73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727259" y="64886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7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788147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228334980"/>
              </p:ext>
            </p:extLst>
          </p:nvPr>
        </p:nvGraphicFramePr>
        <p:xfrm>
          <a:off x="323528" y="260648"/>
          <a:ext cx="8496944" cy="6301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8967"/>
                <a:gridCol w="534137"/>
                <a:gridCol w="1415528"/>
                <a:gridCol w="1008112"/>
                <a:gridCol w="936104"/>
                <a:gridCol w="864096"/>
              </a:tblGrid>
              <a:tr h="28025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Наименование показателя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строки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дохода по бюджетной классификации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Неисполненные назначения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684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737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381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000 1 11 05010 00 0000 120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42 738,98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261,02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737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Доходы, получаемые в виде арендной платы за земельные участки, государственная собственность на которые не разграничена и которые расположены в границах городских округов, а также средства от продажи права на заключение договоров аренды указанных земельных участков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381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000 1 11 05012 04 0000 120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42 738,98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261,02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737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Доходы, получаемые в виде арендной платы за земли после разграничения государственной собственности на землю, а также средства от продажи права на заключение договоров аренды указанных земельных участков (за исключением земельных участков бюджетных и автономных учреждений)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381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000 1 11 05020 00 0000 120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563 000,00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564 663,32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737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Доходы, получаемые в виде арендной платы, а также средства от продажи права на заключение договоров аренды за земли, находящиеся в собственности городских округов (за исключением земельных участков муниципальных бюджетных и автономных учреждений)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381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000 1 11 05024 04 0000 120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563 000,00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564 663,32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40781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381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000 1 11 05070 00 0000 120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4 871 000,00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4 903 280,74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40781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сдачи в аренду имущества, составляющего казну городских округов (за исключением земельных участков)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381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000 1 11 05074 04 0000 120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4 871 000,00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4 903 280,74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80676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381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000 1 11 09000 00 0000 120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7 429 000,00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7 428 633,16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366,84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58411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Прочие поступления от использования имущества, находящегося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381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000 1 11 09040 00 0000 120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7 429 000,00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7 428 633,16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366,84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68016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Прочие поступления от использования имущества, находящегося в собственности городских округов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381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000 1 11 09044 04 0000 120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7 429 000,00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7 428 633,16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366,84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7731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ПЛАТЕЖИ ПРИ ПОЛЬЗОВАНИИ ПРИРОДНЫМИ РЕСУРСАМИ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381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000 1 12 00000 00 0000 000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232 594,43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169 732,73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62 861,70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66" marR="7966" marT="796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 rot="10800000" flipH="1" flipV="1">
            <a:off x="8610600" y="6518821"/>
            <a:ext cx="4980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8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727773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42381621"/>
              </p:ext>
            </p:extLst>
          </p:nvPr>
        </p:nvGraphicFramePr>
        <p:xfrm>
          <a:off x="251520" y="260648"/>
          <a:ext cx="8496944" cy="64807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376"/>
                <a:gridCol w="720080"/>
                <a:gridCol w="1512168"/>
                <a:gridCol w="1008112"/>
                <a:gridCol w="936104"/>
                <a:gridCol w="936104"/>
              </a:tblGrid>
              <a:tr h="465996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Наименование показателя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строки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дохода по бюджетной классификации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Неисполненные назначения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71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8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Плата за негативное воздействие на окружающую среду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000 1 12 01000 01 0000 120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232 594,43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169 732,73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62 861,70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8426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Плата за выбросы загрязняющих веществ в атмосферный воздух стационарными объектами7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000 1 12 01010 01 0000 120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114 748,77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90 361,80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24 386,97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8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Плата за сбросы загрязняющих веществ в водные объекты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000 1 12 01030 01 0000 120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56 787,06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37 858,54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18 928,52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8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Плата за размещение отходов производства и потребления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000 1 12 01040 01 0000 120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61 058,60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41 512,39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19 546,21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8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Плата за размещение отходов производства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000 1 12 01041 01 0000 120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61 058,60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41 512,39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19 546,21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28426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ПРОДАЖИ МАТЕРИАЛЬНЫХ И НЕМАТЕРИАЛЬНЫХ АКТИВОВ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000 1 14 00000 00 0000 000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2 686 000,00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2 685 463,92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536,08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81918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000 1 14 02000 00 0000 000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2 686 000,00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2 685 463,92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536,08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95421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реализации имущества, находящегося в собственности городских округов (за исключением движимого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000 1 14 02040 04 0000 410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2 686 000,00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2 685 463,92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536,08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81918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Доходы от реализации иного имущества, находящегося в собственности городских округов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000 1 14 02043 04 0000 410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2 686 000,00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2 685 463,92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536,08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18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ШТРАФЫ, САНКЦИИ, ВОЗМЕЩЕНИЕ УЩЕРБА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000 1 16 00000 00 0000 000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10 594,00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10 288,01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305,99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41409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Административные штрафы, установленные Кодексом Российской Федерации об административных правонарушениях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000 1 16 01000 01 0000 140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5 175,00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5 569,65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54912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Административные штрафы, установленные главой 5 Кодекса Российской Федерации об административных правонарушениях, за административные правонарушения, посягающие на права граждан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000 1 16 01050 01 0000 140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  <a:tr h="81918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Административные штрафы, установленные главой 5 Кодекса Российской Федерации об административных правонарушениях, за административные правонарушения, посягающие на права граждан, налагаемые мировыми судьями, комиссиями по делам несовершеннолетних и защите их прав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3540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000 1 16 01053 01 0000 140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74" marR="7974" marT="79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F2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600" y="0"/>
            <a:ext cx="5334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727259" y="64886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9</a:t>
            </a:r>
            <a:endParaRPr lang="ru-RU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527645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11522</TotalTime>
  <Words>6330</Words>
  <Application>Microsoft Office PowerPoint</Application>
  <PresentationFormat>Экран (4:3)</PresentationFormat>
  <Paragraphs>1611</Paragraphs>
  <Slides>19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 Unicode MS</vt:lpstr>
      <vt:lpstr>Arial</vt:lpstr>
      <vt:lpstr>Calibri</vt:lpstr>
      <vt:lpstr>Century Gothic</vt:lpstr>
      <vt:lpstr>Times New Roman</vt:lpstr>
      <vt:lpstr>Тема Office</vt:lpstr>
      <vt:lpstr>Презентация PowerPoint</vt:lpstr>
      <vt:lpstr>Презентация PowerPoint</vt:lpstr>
      <vt:lpstr>Доходы бюджета ЗАТО Видяево за 2021 год, руб.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Никишин</dc:creator>
  <cp:lastModifiedBy>Fin#Nach#1</cp:lastModifiedBy>
  <cp:revision>142</cp:revision>
  <cp:lastPrinted>2019-05-27T06:45:20Z</cp:lastPrinted>
  <dcterms:created xsi:type="dcterms:W3CDTF">2009-12-02T11:29:25Z</dcterms:created>
  <dcterms:modified xsi:type="dcterms:W3CDTF">2022-04-05T08:37:14Z</dcterms:modified>
</cp:coreProperties>
</file>